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4" r:id="rId3"/>
    <p:sldId id="410" r:id="rId4"/>
    <p:sldId id="408" r:id="rId5"/>
    <p:sldId id="409" r:id="rId6"/>
    <p:sldId id="319" r:id="rId7"/>
    <p:sldId id="320" r:id="rId8"/>
    <p:sldId id="325" r:id="rId9"/>
    <p:sldId id="343" r:id="rId10"/>
    <p:sldId id="322" r:id="rId11"/>
    <p:sldId id="333" r:id="rId12"/>
    <p:sldId id="412" r:id="rId13"/>
    <p:sldId id="413" r:id="rId14"/>
    <p:sldId id="414" r:id="rId15"/>
    <p:sldId id="406" r:id="rId16"/>
    <p:sldId id="415" r:id="rId17"/>
    <p:sldId id="326" r:id="rId18"/>
    <p:sldId id="41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3429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2pPr>
    <a:lvl3pPr marL="1234439" marR="0" indent="-548639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3pPr>
    <a:lvl4pPr marL="16383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4pPr>
    <a:lvl5pPr marL="19812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5pPr>
    <a:lvl6pPr marL="23241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6pPr>
    <a:lvl7pPr marL="26670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7pPr>
    <a:lvl8pPr marL="30099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8pPr>
    <a:lvl9pPr marL="33528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9DD"/>
          </a:solidFill>
        </a:fill>
      </a:tcStyle>
    </a:wholeTbl>
    <a:band2H>
      <a:tcTxStyle/>
      <a:tcStyle>
        <a:tcBdr/>
        <a:fill>
          <a:solidFill>
            <a:srgbClr val="ECEDE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F"/>
          </a:solidFill>
        </a:fill>
      </a:tcStyle>
    </a:wholeTbl>
    <a:band2H>
      <a:tcTxStyle/>
      <a:tcStyle>
        <a:tcBdr/>
        <a:fill>
          <a:solidFill>
            <a:srgbClr val="E7F1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D4"/>
          </a:solidFill>
        </a:fill>
      </a:tcStyle>
    </a:wholeTbl>
    <a:band2H>
      <a:tcTxStyle/>
      <a:tcStyle>
        <a:tcBdr/>
        <a:fill>
          <a:solidFill>
            <a:srgbClr val="F5E7EB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95"/>
    <p:restoredTop sz="81117"/>
  </p:normalViewPr>
  <p:slideViewPr>
    <p:cSldViewPr snapToGrid="0" snapToObjects="1">
      <p:cViewPr varScale="1">
        <p:scale>
          <a:sx n="61" d="100"/>
          <a:sy n="61" d="100"/>
        </p:scale>
        <p:origin x="2144" y="232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  <a:defRPr sz="1400"/>
            </a:pPr>
            <a:r>
              <a:rPr lang="en-US" sz="1800" dirty="0"/>
              <a:t>Who I am.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 work with most of our products but am a specialist in Terraform, Nomad, and especially Sentinel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In fact, I've written many of the sample policies in HashiCorp's terraform-guides GitHub repository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and I wrote a comprehensive guide on the writing and testing of Terraform Sentinel policies.</a:t>
            </a: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includes several standard imports available across all HashiCorp solutions that use Sentinel.</a:t>
            </a:r>
          </a:p>
          <a:p>
            <a:r>
              <a:rPr lang="en-US" sz="1800"/>
              <a:t>These include imports for working with strings and JSON documents as well as other data types</a:t>
            </a:r>
          </a:p>
          <a:p>
            <a:r>
              <a:rPr lang="en-US" sz="1800"/>
              <a:t>Terraform adds some additional imports to expand the capabilities of Sentinel.</a:t>
            </a:r>
          </a:p>
          <a:p>
            <a:r>
              <a:rPr lang="en-US" sz="1800"/>
              <a:t>Mocks can be generated from TFC plans to enable testing of Terraform Sentinel policies with the Sentinel Simulator</a:t>
            </a:r>
          </a:p>
        </p:txBody>
      </p:sp>
    </p:spTree>
    <p:extLst>
      <p:ext uri="{BB962C8B-B14F-4D97-AF65-F5344CB8AC3E}">
        <p14:creationId xmlns:p14="http://schemas.microsoft.com/office/powerpoint/2010/main" val="105622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I would now like to discuss how Sentinel Policies can be managed across multiple Terraform Cloud organizations.</a:t>
            </a:r>
            <a:endParaRPr lang="en-US" sz="1800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755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I'll do a demo that illustrates using the same policies across 2 TFC organizations.</a:t>
            </a:r>
          </a:p>
          <a:p>
            <a:r>
              <a:rPr lang="en-US" sz="1800"/>
              <a:t>I'll also show how GitHub Actions can be used to trigger tests with the Sentinel Simulator</a:t>
            </a:r>
          </a:p>
          <a:p>
            <a:r>
              <a:rPr lang="en-US" sz="1800"/>
              <a:t>when pull requests are made.</a:t>
            </a:r>
          </a:p>
        </p:txBody>
      </p:sp>
    </p:spTree>
    <p:extLst>
      <p:ext uri="{BB962C8B-B14F-4D97-AF65-F5344CB8AC3E}">
        <p14:creationId xmlns:p14="http://schemas.microsoft.com/office/powerpoint/2010/main" val="47214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what I will show you during the demo</a:t>
            </a:r>
          </a:p>
        </p:txBody>
      </p:sp>
    </p:spTree>
    <p:extLst>
      <p:ext uri="{BB962C8B-B14F-4D97-AF65-F5344CB8AC3E}">
        <p14:creationId xmlns:p14="http://schemas.microsoft.com/office/powerpoint/2010/main" val="147975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Here are some additional useful links.</a:t>
            </a:r>
          </a:p>
        </p:txBody>
      </p:sp>
    </p:spTree>
    <p:extLst>
      <p:ext uri="{BB962C8B-B14F-4D97-AF65-F5344CB8AC3E}">
        <p14:creationId xmlns:p14="http://schemas.microsoft.com/office/powerpoint/2010/main" val="34100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/>
              <a:t>Thanks  for attending this webinar.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 hope you found it interesting and useful.</a:t>
            </a:r>
          </a:p>
          <a:p>
            <a:r>
              <a:rPr lang="en-US" sz="1800"/>
              <a:t>Now, I'll be happy to answer your questions for the next 15 minutes.</a:t>
            </a:r>
            <a:endParaRPr lang="en-US" sz="1800" dirty="0"/>
          </a:p>
          <a:p>
            <a:endParaRPr lang="en-US" sz="1800"/>
          </a:p>
          <a:p>
            <a:pPr marL="0" indent="0">
              <a:buSzPct val="100000"/>
              <a:buNone/>
              <a:defRPr sz="14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371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0991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are the benefits of storing your policies in VCS repos?</a:t>
            </a:r>
          </a:p>
        </p:txBody>
      </p:sp>
    </p:spTree>
    <p:extLst>
      <p:ext uri="{BB962C8B-B14F-4D97-AF65-F5344CB8AC3E}">
        <p14:creationId xmlns:p14="http://schemas.microsoft.com/office/powerpoint/2010/main" val="35771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I'll start out by talking about Sentinel, then talk about how it is used in Terraform.</a:t>
            </a:r>
          </a:p>
          <a:p>
            <a:r>
              <a:rPr lang="en-US" sz="1800" dirty="0"/>
              <a:t>I'll then talk about how you can manage Sentinel policiees across multiple organizations.</a:t>
            </a:r>
          </a:p>
          <a:p>
            <a:r>
              <a:rPr lang="en-US" sz="1800" dirty="0"/>
              <a:t>I'll then give a demo that shows this.</a:t>
            </a:r>
          </a:p>
        </p:txBody>
      </p:sp>
    </p:spTree>
    <p:extLst>
      <p:ext uri="{BB962C8B-B14F-4D97-AF65-F5344CB8AC3E}">
        <p14:creationId xmlns:p14="http://schemas.microsoft.com/office/powerpoint/2010/main" val="42242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 let's talk about Sentinel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00200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is a framework for governance as code just like Terraform implements infrastructure as code.</a:t>
            </a:r>
          </a:p>
        </p:txBody>
      </p:sp>
    </p:spTree>
    <p:extLst>
      <p:ext uri="{BB962C8B-B14F-4D97-AF65-F5344CB8AC3E}">
        <p14:creationId xmlns:p14="http://schemas.microsoft.com/office/powerpoint/2010/main" val="239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Enforcement levels are advisory, soft-mandatory, and hard-mandatory</a:t>
            </a:r>
          </a:p>
          <a:p>
            <a:r>
              <a:rPr lang="en-US" sz="1800"/>
              <a:t>Sentinel policies are checked between the plan and apply steps of runs in in TFC and TFE.</a:t>
            </a:r>
          </a:p>
        </p:txBody>
      </p:sp>
    </p:spTree>
    <p:extLst>
      <p:ext uri="{BB962C8B-B14F-4D97-AF65-F5344CB8AC3E}">
        <p14:creationId xmlns:p14="http://schemas.microsoft.com/office/powerpoint/2010/main" val="25612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We see here that Sentinel policy checks occur between the plan and apply steps of a Terraform Cloud run.</a:t>
            </a:r>
          </a:p>
          <a:p>
            <a:r>
              <a:rPr lang="en-US" sz="1800"/>
              <a:t>Terraform code is typically loaded into a Terraform Cloud workspace from a VCS repository</a:t>
            </a:r>
          </a:p>
          <a:p>
            <a:r>
              <a:rPr lang="en-US" sz="1800"/>
              <a:t>A plan is run against the code.</a:t>
            </a:r>
          </a:p>
          <a:p>
            <a:r>
              <a:rPr lang="en-US" sz="1800"/>
              <a:t>Then Sentinel policy checks are run against the data provided by the plan and workspace.</a:t>
            </a:r>
          </a:p>
          <a:p>
            <a:r>
              <a:rPr lang="en-US" sz="1800"/>
              <a:t>If the checks all pass or failures are overridden, an apply can be done to provision infrastructure.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4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screenshot of a run in the TFC UI also shows that Sentinel policy checks occur between the plan and apply steps of a Terraform Cloud run.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But it adds in the new Cost Estimation step that is done after the plan if cost estimates are enabled in the organization.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allows Sentinel policies to check the cost estimate data.</a:t>
            </a:r>
          </a:p>
        </p:txBody>
      </p:sp>
    </p:spTree>
    <p:extLst>
      <p:ext uri="{BB962C8B-B14F-4D97-AF65-F5344CB8AC3E}">
        <p14:creationId xmlns:p14="http://schemas.microsoft.com/office/powerpoint/2010/main" val="356748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an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745269" y="3640895"/>
            <a:ext cx="18638730" cy="7164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3"/>
          </p:nvPr>
        </p:nvSpPr>
        <p:spPr>
          <a:xfrm>
            <a:off x="7996235" y="7540258"/>
            <a:ext cx="12890738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88900" indent="-88900" defTabSz="1828800">
              <a:spcBef>
                <a:spcPts val="0"/>
              </a:spcBef>
              <a:buSzTx/>
              <a:buFontTx/>
              <a:buNone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7996235" y="13015168"/>
            <a:ext cx="2996013" cy="2462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05246" y="3628195"/>
            <a:ext cx="18638730" cy="71648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7997753" y="7527558"/>
            <a:ext cx="13027164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4200">
                <a:solidFill>
                  <a:srgbClr val="D0CECE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7324" y="-1"/>
            <a:ext cx="24356677" cy="13716001"/>
          </a:xfrm>
          <a:prstGeom prst="rect">
            <a:avLst/>
          </a:prstGeom>
          <a:solidFill>
            <a:srgbClr val="000000">
              <a:alpha val="54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8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1" y="8866999"/>
            <a:ext cx="3544124" cy="3544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7473632" y="5151116"/>
            <a:ext cx="9249728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12800"/>
            </a:lvl1pPr>
          </a:lstStyle>
          <a:p>
            <a:r>
              <a:rPr dirty="0"/>
              <a:t>Thank you.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42618" y="12317610"/>
            <a:ext cx="3782490" cy="63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hello@hashicorp.com</a:t>
            </a:r>
          </a:p>
        </p:txBody>
      </p:sp>
      <p:sp>
        <p:nvSpPr>
          <p:cNvPr id="188" name="Shape 188"/>
          <p:cNvSpPr/>
          <p:nvPr/>
        </p:nvSpPr>
        <p:spPr>
          <a:xfrm>
            <a:off x="8470371" y="12317610"/>
            <a:ext cx="3620541" cy="6063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r"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www.hashicorp.com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213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09" name="Shape 209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14" name="Shape 214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17" name="Shape 217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8014999" y="4094997"/>
            <a:ext cx="15711928" cy="880787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28" name="Shape 228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35" name="Shape 235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-15657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69" name="Shape 269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79" name="Shape 279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014999" y="4122458"/>
            <a:ext cx="15785906" cy="880792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9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92" name="Shape 292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02" name="Shape 302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6030" y="4547424"/>
            <a:ext cx="6616701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13" name="Shape 313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314" name="Shape 314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24" name="Shape 324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Ris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" name="Shape 28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2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46" name="Group 346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39" name="Shape 339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48" name="Shape 34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 marL="12700" indent="-12700"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8285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pic" idx="14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67" name="Group 367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8014999" y="4128163"/>
            <a:ext cx="15711928" cy="881491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88" name="Group 388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81" name="Shape 381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90" name="Shape 39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94" name="Shape 394"/>
          <p:cNvSpPr/>
          <p:nvPr/>
        </p:nvSpPr>
        <p:spPr>
          <a:xfrm>
            <a:off x="8525562" y="2479554"/>
            <a:ext cx="14677338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407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04" name="Shape 404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09" name="Shape 409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10" name="Shape 410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8014999" y="4133223"/>
            <a:ext cx="15711929" cy="88098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1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42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22" name="Shape 42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28" name="Shape 428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439" name="Shape 439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41" name="Shape 44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42" name="Shape 44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46" name="Shape 44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59" name="Shape 459"/>
          <p:cNvSpPr>
            <a:spLocks noGrp="1"/>
          </p:cNvSpPr>
          <p:nvPr>
            <p:ph type="body" idx="1" hasCustomPrompt="1"/>
          </p:nvPr>
        </p:nvSpPr>
        <p:spPr>
          <a:xfrm>
            <a:off x="1453186" y="2851929"/>
            <a:ext cx="21745481" cy="9739082"/>
          </a:xfrm>
          <a:prstGeom prst="rect">
            <a:avLst/>
          </a:prstGeom>
        </p:spPr>
        <p:txBody>
          <a:bodyPr>
            <a:normAutofit/>
          </a:bodyPr>
          <a:lstStyle>
            <a:lvl1pPr marL="633413" indent="-611188" defTabSz="1828800">
              <a:lnSpc>
                <a:spcPct val="110000"/>
              </a:lnSpc>
              <a:spcBef>
                <a:spcPts val="1200"/>
              </a:spcBef>
              <a:spcAft>
                <a:spcPts val="300"/>
              </a:spcAft>
              <a:buClr>
                <a:schemeClr val="accent1"/>
              </a:buClr>
              <a:buFont typeface="Wingdings-Regular"/>
              <a:buChar char="▪"/>
              <a:tabLst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  <a:endParaRPr lang="en-US"/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hape 460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7845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462" name="Shape 462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466" name="Group 466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67" name="Shape 467"/>
          <p:cNvSpPr/>
          <p:nvPr/>
        </p:nvSpPr>
        <p:spPr>
          <a:xfrm>
            <a:off x="1451869" y="12949816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xfrm>
            <a:off x="23460168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2 LINE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1" name="Shape 531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2" name="Shape 532"/>
          <p:cNvSpPr/>
          <p:nvPr/>
        </p:nvSpPr>
        <p:spPr>
          <a:xfrm flipH="1">
            <a:off x="1041394" y="783573"/>
            <a:ext cx="133771" cy="255913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5591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38" name="Shape 538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23456899" y="12945582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5" name="Shape 585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587" name="Shape 587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9445809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3"/>
          </p:nvPr>
        </p:nvSpPr>
        <p:spPr>
          <a:xfrm>
            <a:off x="9089914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4"/>
          </p:nvPr>
        </p:nvSpPr>
        <p:spPr>
          <a:xfrm>
            <a:off x="16677442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grpSp>
        <p:nvGrpSpPr>
          <p:cNvPr id="594" name="Group 59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91" name="Shape 59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95" name="Shape 595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1 Column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4" name="Shape 644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646" name="Shape 646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8940801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8525562" y="3774669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8523730" y="3323167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653" name="Group 653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654" name="Shape 654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656" name="Shape 656"/>
          <p:cNvSpPr>
            <a:spLocks noGrp="1"/>
          </p:cNvSpPr>
          <p:nvPr>
            <p:ph type="body" sz="half" idx="13"/>
          </p:nvPr>
        </p:nvSpPr>
        <p:spPr>
          <a:xfrm>
            <a:off x="8812231" y="43218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4"/>
          </p:nvPr>
        </p:nvSpPr>
        <p:spPr>
          <a:xfrm>
            <a:off x="8812231" y="33314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Diagra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701674" y="8644"/>
            <a:ext cx="12838854" cy="10633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66" name="Shape 666"/>
          <p:cNvSpPr>
            <a:spLocks noGrp="1"/>
          </p:cNvSpPr>
          <p:nvPr>
            <p:ph type="title"/>
          </p:nvPr>
        </p:nvSpPr>
        <p:spPr>
          <a:xfrm>
            <a:off x="3803101" y="5482141"/>
            <a:ext cx="8636001" cy="275171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667" name="Shape 66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8" name="Shape 5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5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2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2"/>
                </a:solidFill>
              </a:defRPr>
            </a:lvl2pPr>
            <a:lvl3pPr marL="1165860" indent="-480060">
              <a:buFontTx/>
              <a:defRPr sz="4200">
                <a:solidFill>
                  <a:schemeClr val="accent2"/>
                </a:solidFill>
              </a:defRPr>
            </a:lvl3pPr>
            <a:lvl4pPr marL="1562100" indent="-533400">
              <a:buFontTx/>
              <a:defRPr sz="4200">
                <a:solidFill>
                  <a:schemeClr val="accent2"/>
                </a:solidFill>
              </a:defRPr>
            </a:lvl4pPr>
            <a:lvl5pPr marL="1905000" indent="-533400">
              <a:buFontTx/>
              <a:defRPr sz="4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72" name="Shape 72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7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064173" y="3107573"/>
            <a:ext cx="20255655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4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4"/>
                </a:solidFill>
              </a:defRPr>
            </a:lvl2pPr>
            <a:lvl3pPr marL="1165860" indent="-480060">
              <a:buFontTx/>
              <a:defRPr sz="4200">
                <a:solidFill>
                  <a:schemeClr val="accent4"/>
                </a:solidFill>
              </a:defRPr>
            </a:lvl3pPr>
            <a:lvl4pPr marL="1562100" indent="-533400">
              <a:buFontTx/>
              <a:defRPr sz="4200">
                <a:solidFill>
                  <a:schemeClr val="accent4"/>
                </a:solidFill>
              </a:defRPr>
            </a:lvl4pPr>
            <a:lvl5pPr marL="1905000" indent="-533400">
              <a:buFontTx/>
              <a:defRPr sz="42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86" name="Shape 86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87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0" y="1933429"/>
            <a:ext cx="1914630" cy="1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99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00" name="Shape 100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01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7" y="2000989"/>
            <a:ext cx="1249617" cy="18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9.png"/>
          <p:cNvPicPr>
            <a:picLocks/>
          </p:cNvPicPr>
          <p:nvPr/>
        </p:nvPicPr>
        <p:blipFill>
          <a:blip r:embed="rId2"/>
          <a:srcRect r="17890" b="18076"/>
          <a:stretch>
            <a:fillRect/>
          </a:stretch>
        </p:blipFill>
        <p:spPr>
          <a:xfrm>
            <a:off x="-1588" y="-199"/>
            <a:ext cx="24387241" cy="137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6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6"/>
                </a:solidFill>
              </a:defRPr>
            </a:lvl2pPr>
            <a:lvl3pPr marL="1165860" indent="-480060">
              <a:buFontTx/>
              <a:defRPr sz="4200">
                <a:solidFill>
                  <a:schemeClr val="accent6"/>
                </a:solidFill>
              </a:defRPr>
            </a:lvl3pPr>
            <a:lvl4pPr marL="1562100" indent="-533400">
              <a:buFontTx/>
              <a:defRPr sz="4200">
                <a:solidFill>
                  <a:schemeClr val="accent6"/>
                </a:solidFill>
              </a:defRPr>
            </a:lvl4pPr>
            <a:lvl5pPr marL="1905000" indent="-533400">
              <a:buFontTx/>
              <a:defRPr sz="4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14" name="Shape 114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15" name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9" y="2004757"/>
            <a:ext cx="1249612" cy="184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5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5"/>
                </a:solidFill>
              </a:defRPr>
            </a:lvl2pPr>
            <a:lvl3pPr marL="1165860" indent="-480060">
              <a:buFontTx/>
              <a:defRPr sz="4200">
                <a:solidFill>
                  <a:schemeClr val="accent5"/>
                </a:solidFill>
              </a:defRPr>
            </a:lvl3pPr>
            <a:lvl4pPr marL="1562100" indent="-533400">
              <a:buFontTx/>
              <a:defRPr sz="4200">
                <a:solidFill>
                  <a:schemeClr val="accent5"/>
                </a:solidFill>
              </a:defRPr>
            </a:lvl4pPr>
            <a:lvl5pPr marL="1905000" indent="-533400">
              <a:buFontTx/>
              <a:defRPr sz="42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28" name="Shape 12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29" name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39" y="1806282"/>
            <a:ext cx="1423143" cy="205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599" y="12343130"/>
            <a:ext cx="5689601" cy="739141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0" r:id="rId27"/>
    <p:sldLayoutId id="2147483683" r:id="rId28"/>
    <p:sldLayoutId id="2147483686" r:id="rId29"/>
    <p:sldLayoutId id="2147483687" r:id="rId3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325879" marR="0" indent="-1325879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604157" marR="0" indent="-604157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1162050" marR="0" indent="-70485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760220" marR="0" indent="-84582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2311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7686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32258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6830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41402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597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429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1051560" marR="0" indent="-36576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14351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17780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21209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24638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28067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31496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loud/sentinel/manage-policies.html#policies-and-policy-sets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se-hangout-9-25-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thrashr888/sentinel-simulator-docker" TargetMode="External"/><Relationship Id="rId4" Type="http://schemas.openxmlformats.org/officeDocument/2006/relationships/hyperlink" Target="https://github.com/rberlind/sentinel-policy-sets-for-tf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shicorp.com/sentinel" TargetMode="External"/><Relationship Id="rId7" Type="http://schemas.openxmlformats.org/officeDocument/2006/relationships/hyperlink" Target="https://github.com/rberlind/HashiConf-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hashicorp.com/resources/writing-and-testing-sentinel-policies-for-terraform" TargetMode="External"/><Relationship Id="rId5" Type="http://schemas.openxmlformats.org/officeDocument/2006/relationships/hyperlink" Target="https://github.com/hashicorp/terraform-guides/tree/master/governance" TargetMode="External"/><Relationship Id="rId4" Type="http://schemas.openxmlformats.org/officeDocument/2006/relationships/hyperlink" Target="https://www.terraform.io/docs/cloud/sentinel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ashicorp.com/sentinel/intro/getting-started/install" TargetMode="External"/><Relationship Id="rId3" Type="http://schemas.openxmlformats.org/officeDocument/2006/relationships/hyperlink" Target="https://www.terraform.io/docs/cloud/sentinel/index.html" TargetMode="External"/><Relationship Id="rId7" Type="http://schemas.openxmlformats.org/officeDocument/2006/relationships/hyperlink" Target="https://github.com/features/ac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terraform.io/docs/cloud/sentinel/manage-policies.html#policies-and-policy-sets" TargetMode="External"/><Relationship Id="rId5" Type="http://schemas.openxmlformats.org/officeDocument/2006/relationships/hyperlink" Target="https://www.terraform.io/docs/cloud/vcs/index.html" TargetMode="External"/><Relationship Id="rId4" Type="http://schemas.openxmlformats.org/officeDocument/2006/relationships/hyperlink" Target="https://www.terraform.io/docs/cloud/users-teams-organizations/organization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includes several standard imports.</a:t>
            </a:r>
          </a:p>
          <a:p>
            <a:r>
              <a:rPr lang="en-US" dirty="0"/>
              <a:t>Terraform adds some additional imports that give Sentinel data about the current run: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tfplan </a:t>
            </a:r>
            <a:r>
              <a:rPr lang="en-US" dirty="0"/>
              <a:t>import gives access to the Terraform plan.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tfconfig </a:t>
            </a:r>
            <a:r>
              <a:rPr lang="en-US" dirty="0"/>
              <a:t>import gives access to the Terraform configuration (the Terraform code).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tfstate </a:t>
            </a:r>
            <a:r>
              <a:rPr lang="en-US" dirty="0"/>
              <a:t>import gives access to the current state of the workspace.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tfrun</a:t>
            </a:r>
            <a:r>
              <a:rPr lang="en-US" dirty="0"/>
              <a:t> import gives access to workspace and cost estimate data.</a:t>
            </a:r>
          </a:p>
          <a:p>
            <a:r>
              <a:rPr lang="en-US" dirty="0"/>
              <a:t>Mocks corresponding to these 4 imports can be generated from TFC Plans for use with the Sentinel Simulator.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Imports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6819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Managing Sentinel Policies Across Multiple TFC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0946258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E31DD-5AAF-DC40-A209-45EE7FE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437113"/>
          </a:xfrm>
        </p:spPr>
        <p:txBody>
          <a:bodyPr/>
          <a:lstStyle/>
          <a:p>
            <a:r>
              <a:rPr lang="en-US"/>
              <a:t>The Old Way of Managing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EC05F-121A-C248-B873-F2F4A749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1" y="2089150"/>
            <a:ext cx="16387264" cy="11017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B40B6-9E3B-7147-AAF6-6E3C7756F059}"/>
              </a:ext>
            </a:extLst>
          </p:cNvPr>
          <p:cNvSpPr txBox="1"/>
          <p:nvPr/>
        </p:nvSpPr>
        <p:spPr>
          <a:xfrm>
            <a:off x="1802671" y="3650428"/>
            <a:ext cx="4728755" cy="228010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In the past, Sentinel policies were created in the TFC UI itself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3D4699-BEB5-2A43-833E-F9975A8B69AD}"/>
              </a:ext>
            </a:extLst>
          </p:cNvPr>
          <p:cNvGrpSpPr/>
          <p:nvPr/>
        </p:nvGrpSpPr>
        <p:grpSpPr>
          <a:xfrm>
            <a:off x="1802670" y="9404075"/>
            <a:ext cx="6714313" cy="2280109"/>
            <a:chOff x="1802670" y="9404075"/>
            <a:chExt cx="6714313" cy="22801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8FFE3-9C4E-774F-9073-4E4CA294B027}"/>
                </a:ext>
              </a:extLst>
            </p:cNvPr>
            <p:cNvSpPr txBox="1"/>
            <p:nvPr/>
          </p:nvSpPr>
          <p:spPr>
            <a:xfrm>
              <a:off x="1802670" y="9404075"/>
              <a:ext cx="4728755" cy="22801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b">
              <a:spAutoFit/>
            </a:bodyPr>
            <a:lstStyle/>
            <a:p>
              <a:pPr marL="0" marR="0" indent="0" defTabSz="1828800" rtl="0" fontAlgn="auto" latinLnBrk="0" hangingPunct="0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ahoma"/>
                  <a:ea typeface="Tahoma"/>
                  <a:cs typeface="Tahoma"/>
                  <a:sym typeface="Tahoma"/>
                </a:rPr>
                <a:t>Code had to be typed or pasted into this small window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E2F85A2-07C8-134F-9C48-54E25B9CEF20}"/>
                </a:ext>
              </a:extLst>
            </p:cNvPr>
            <p:cNvSpPr/>
            <p:nvPr/>
          </p:nvSpPr>
          <p:spPr>
            <a:xfrm>
              <a:off x="6792685" y="10136777"/>
              <a:ext cx="1724298" cy="783772"/>
            </a:xfrm>
            <a:prstGeom prst="righ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222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023952-C606-2B42-968E-4A0AD015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/>
          <a:lstStyle/>
          <a:p>
            <a:r>
              <a:rPr lang="en-US"/>
              <a:t>At the end of 2018, </a:t>
            </a:r>
            <a:r>
              <a:rPr lang="en-US">
                <a:hlinkClick r:id="rId2"/>
              </a:rPr>
              <a:t>Policy Sets</a:t>
            </a:r>
            <a:r>
              <a:rPr lang="en-US"/>
              <a:t> were added to Terraform Cloud.</a:t>
            </a:r>
          </a:p>
          <a:p>
            <a:pPr lvl="1"/>
            <a:r>
              <a:rPr lang="en-US"/>
              <a:t>They allowed groups of policies to be selectively applied to workspaces in an organization.</a:t>
            </a:r>
          </a:p>
          <a:p>
            <a:pPr lvl="1"/>
            <a:r>
              <a:rPr lang="en-US"/>
              <a:t>But they still used the policies edited within the TFC UI.</a:t>
            </a:r>
          </a:p>
          <a:p>
            <a:r>
              <a:rPr lang="en-US"/>
              <a:t>A few months ago, </a:t>
            </a:r>
            <a:r>
              <a:rPr lang="en-US" b="1"/>
              <a:t>VCS-Enabled Policy Sets</a:t>
            </a:r>
            <a:r>
              <a:rPr lang="en-US"/>
              <a:t> were added to TFC.</a:t>
            </a:r>
          </a:p>
          <a:p>
            <a:pPr lvl="1"/>
            <a:r>
              <a:rPr lang="en-US"/>
              <a:t>Now, instead of pasting policies into the TFC UI, you point your policy sets against VCS repositories.</a:t>
            </a:r>
          </a:p>
          <a:p>
            <a:pPr lvl="1"/>
            <a:r>
              <a:rPr lang="en-US"/>
              <a:t>You can also specify the VCS branch and policies path.</a:t>
            </a:r>
          </a:p>
          <a:p>
            <a:pPr lvl="1"/>
            <a:r>
              <a:rPr lang="en-US"/>
              <a:t>This gives better versioning of policies and enables the same policies to be used across multiple TFC organizations.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D431-6CED-DF4A-B012-5FA32EAF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and Better Way</a:t>
            </a:r>
          </a:p>
        </p:txBody>
      </p:sp>
    </p:spTree>
    <p:extLst>
      <p:ext uri="{BB962C8B-B14F-4D97-AF65-F5344CB8AC3E}">
        <p14:creationId xmlns:p14="http://schemas.microsoft.com/office/powerpoint/2010/main" val="1830328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39587-01FD-074B-8C8F-DFB1A2BF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69" y="488443"/>
            <a:ext cx="19334661" cy="127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48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612" y="6715592"/>
            <a:ext cx="18546120" cy="6071445"/>
          </a:xfrm>
        </p:spPr>
        <p:txBody>
          <a:bodyPr anchor="t"/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required artifacts are in these repositories: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Terraform code: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https://github.com/rberlind/se-hangout-9-25-2019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 Policy Sets and Policies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https://github.com/rberlind/sentinel-policy-sets-for-tfc</a:t>
            </a:r>
            <a:b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 Image with Sentinel: </a:t>
            </a: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https://github.com/thrashr888/sentinel-simulator-docker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64E4A7-ADA1-F64D-8B26-1A361434DB1B}"/>
              </a:ext>
            </a:extLst>
          </p:cNvPr>
          <p:cNvSpPr txBox="1">
            <a:spLocks/>
          </p:cNvSpPr>
          <p:nvPr/>
        </p:nvSpPr>
        <p:spPr>
          <a:xfrm>
            <a:off x="2621612" y="4798065"/>
            <a:ext cx="18546120" cy="191752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t"/>
          <a:lstStyle>
            <a:lvl1pPr marL="0" marR="0" indent="0" algn="l" defTabSz="2438400" rtl="0" latinLnBrk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  <a:lvl2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2pPr>
            <a:lvl3pPr marL="1325879" marR="0" indent="-1325879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3pPr>
            <a:lvl4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4pPr>
            <a:lvl5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5pPr>
            <a:lvl6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6pPr>
            <a:lvl7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7pPr>
            <a:lvl8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8pPr>
            <a:lvl9pPr marL="1473200" marR="0" indent="-147320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1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115595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943DC-3CFE-6649-98E3-30A0C86AA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Show how policies stored in a GitHub repository can be shared across two Terraform Cloud organizations.</a:t>
            </a:r>
          </a:p>
          <a:p>
            <a:r>
              <a:rPr lang="en-US" dirty="0"/>
              <a:t>Show how the Sentinel policies restrict provisioning of VMs.</a:t>
            </a:r>
          </a:p>
          <a:p>
            <a:r>
              <a:rPr lang="en-US" dirty="0"/>
              <a:t>Show how changing a policy in the GitHub repository automatically updates the version of it that both organizations use.</a:t>
            </a:r>
          </a:p>
          <a:p>
            <a:r>
              <a:rPr lang="en-US" dirty="0"/>
              <a:t>Show how doing a pull request against the master branch triggers one or more GitHub Actions to run Sentinel Simulator test cases.</a:t>
            </a:r>
          </a:p>
          <a:p>
            <a:pPr lvl="1"/>
            <a:r>
              <a:rPr lang="en-US" dirty="0"/>
              <a:t>Test cases are only run against policy sets that have changes.</a:t>
            </a:r>
          </a:p>
          <a:p>
            <a:pPr lvl="1"/>
            <a:endParaRPr lang="en-US" dirty="0"/>
          </a:p>
          <a:p>
            <a:r>
              <a:rPr lang="en-US" dirty="0"/>
              <a:t>Thanks to Paul Thrasher of HashiCorp for creating the original GitHub Action that I based mine on and the Docker image it uses.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62433-FD9E-604D-91B8-1EFA48A4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of Sentinel Policy Sets and Policies</a:t>
            </a:r>
          </a:p>
        </p:txBody>
      </p:sp>
    </p:spTree>
    <p:extLst>
      <p:ext uri="{BB962C8B-B14F-4D97-AF65-F5344CB8AC3E}">
        <p14:creationId xmlns:p14="http://schemas.microsoft.com/office/powerpoint/2010/main" val="11656249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AD1DD-AEBB-2B49-8DFB-718D41B4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Sentinel Docs:</a:t>
            </a:r>
          </a:p>
          <a:p>
            <a:pPr lvl="1"/>
            <a:r>
              <a:rPr lang="en-US" u="sng" dirty="0">
                <a:hlinkClick r:id="rId3"/>
              </a:rPr>
              <a:t>https://docs.hashicorp.com/sentinel</a:t>
            </a:r>
            <a:endParaRPr lang="en-US" dirty="0"/>
          </a:p>
          <a:p>
            <a:r>
              <a:rPr lang="en-US" dirty="0"/>
              <a:t>Terraform Sentinel Docs:</a:t>
            </a:r>
          </a:p>
          <a:p>
            <a:pPr lvl="1"/>
            <a:r>
              <a:rPr lang="en-US" u="sng" dirty="0">
                <a:hlinkClick r:id="rId4"/>
              </a:rPr>
              <a:t>https://www.terraform.io/docs/cloud/sentinel/index.html</a:t>
            </a:r>
            <a:endParaRPr lang="en-US" dirty="0"/>
          </a:p>
          <a:p>
            <a:r>
              <a:rPr lang="en-US" dirty="0"/>
              <a:t>GitHub Repository with Sample Terraform Sentinel Policies for AWS, Azure, GCP, and VMware:</a:t>
            </a:r>
          </a:p>
          <a:p>
            <a:pPr lvl="1"/>
            <a:r>
              <a:rPr lang="en-US" u="sng" dirty="0">
                <a:hlinkClick r:id="rId5"/>
              </a:rPr>
              <a:t>https://github.com/hashicorp/terraform-guides/tree/master/governance</a:t>
            </a:r>
            <a:endParaRPr lang="en-US" u="sng" dirty="0"/>
          </a:p>
          <a:p>
            <a:r>
              <a:rPr lang="en-US" dirty="0"/>
              <a:t>My Guide for Writing and Testing Sentinel Policies for Terraform:</a:t>
            </a:r>
          </a:p>
          <a:p>
            <a:pPr lvl="1"/>
            <a:r>
              <a:rPr lang="en-US">
                <a:hlinkClick r:id="rId6"/>
              </a:rPr>
              <a:t>https://www.hashicorp.com/resources/writing-and-testing-sentinel-policies-for-terraform</a:t>
            </a:r>
            <a:endParaRPr lang="en-US"/>
          </a:p>
          <a:p>
            <a:r>
              <a:rPr lang="en-US" dirty="0"/>
              <a:t>My HashiConf 2019 Presentation about testing Terraform Sentinel Policies with Generated Mocks:</a:t>
            </a:r>
          </a:p>
          <a:p>
            <a:pPr lvl="1"/>
            <a:r>
              <a:rPr lang="en-US">
                <a:hlinkClick r:id="rId7"/>
              </a:rPr>
              <a:t>https://github.com/rberlind/HashiConf-2019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20B0-916E-1F48-87D8-0A57C0D4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Useful Links</a:t>
            </a:r>
          </a:p>
        </p:txBody>
      </p:sp>
    </p:spTree>
    <p:extLst>
      <p:ext uri="{BB962C8B-B14F-4D97-AF65-F5344CB8AC3E}">
        <p14:creationId xmlns:p14="http://schemas.microsoft.com/office/powerpoint/2010/main" val="2914700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94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600" dirty="0"/>
              <a:t>The primary objective of this session is to show how </a:t>
            </a:r>
            <a:r>
              <a:rPr lang="en-US" sz="6600" dirty="0">
                <a:hlinkClick r:id="rId3"/>
              </a:rPr>
              <a:t>Sentinel</a:t>
            </a:r>
            <a:r>
              <a:rPr lang="en-US" sz="6600" dirty="0"/>
              <a:t> policies can easily be  used across multiple Terraform Cloud (TFC) and Terraform Enterprise (TFE) </a:t>
            </a:r>
            <a:r>
              <a:rPr lang="en-US" sz="6600" dirty="0">
                <a:hlinkClick r:id="rId4"/>
              </a:rPr>
              <a:t>organizations</a:t>
            </a:r>
            <a:r>
              <a:rPr lang="en-US" sz="6600" dirty="0"/>
              <a:t> by leveraging TFC's </a:t>
            </a:r>
            <a:r>
              <a:rPr lang="en-US" sz="6600" dirty="0">
                <a:hlinkClick r:id="rId5"/>
              </a:rPr>
              <a:t>VCS integrations</a:t>
            </a:r>
            <a:r>
              <a:rPr lang="en-US" sz="6600" dirty="0"/>
              <a:t> and </a:t>
            </a:r>
            <a:r>
              <a:rPr lang="en-US" sz="6600" dirty="0">
                <a:hlinkClick r:id="rId6"/>
              </a:rPr>
              <a:t>Policy Sets</a:t>
            </a:r>
            <a:r>
              <a:rPr lang="en-US" sz="6600" dirty="0"/>
              <a:t>.</a:t>
            </a:r>
          </a:p>
          <a:p>
            <a:r>
              <a:rPr lang="en-US" sz="6600" dirty="0"/>
              <a:t>A secondary objective is to show how </a:t>
            </a:r>
            <a:r>
              <a:rPr lang="en-US" sz="6600" dirty="0">
                <a:hlinkClick r:id="rId7"/>
              </a:rPr>
              <a:t>GitHub Actions</a:t>
            </a:r>
            <a:r>
              <a:rPr lang="en-US" sz="6600" dirty="0"/>
              <a:t> can be used to automatically run </a:t>
            </a:r>
            <a:r>
              <a:rPr lang="en-US" sz="6600" dirty="0">
                <a:hlinkClick r:id="rId8"/>
              </a:rPr>
              <a:t>Sentinel Simulator</a:t>
            </a:r>
            <a:r>
              <a:rPr lang="en-US" sz="6600" dirty="0"/>
              <a:t> test cases against policy sets modified in pull requests.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7780372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All the standard VCS benefits including version history, change control, and collaboration</a:t>
            </a:r>
          </a:p>
          <a:p>
            <a:pPr marL="22225" indent="0" algn="ctr">
              <a:buNone/>
            </a:pPr>
            <a:r>
              <a:rPr lang="en-US" sz="6600" dirty="0"/>
              <a:t>+</a:t>
            </a:r>
          </a:p>
          <a:p>
            <a:r>
              <a:rPr lang="en-US" sz="6600" dirty="0"/>
              <a:t>Sharing policies across multiple TFC organizations without having to edit them multiple times</a:t>
            </a:r>
          </a:p>
          <a:p>
            <a:r>
              <a:rPr lang="en-US" sz="6600" dirty="0"/>
              <a:t>Ensuring modified policies pass your Sentinel Simulator test cases before they are merged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Storing Policies in VCS</a:t>
            </a:r>
          </a:p>
        </p:txBody>
      </p:sp>
    </p:spTree>
    <p:extLst>
      <p:ext uri="{BB962C8B-B14F-4D97-AF65-F5344CB8AC3E}">
        <p14:creationId xmlns:p14="http://schemas.microsoft.com/office/powerpoint/2010/main" val="428743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Sentinel?</a:t>
            </a:r>
          </a:p>
          <a:p>
            <a:r>
              <a:rPr lang="en-US" dirty="0"/>
              <a:t>How is Sentinel Used in Terraform?</a:t>
            </a:r>
          </a:p>
          <a:p>
            <a:r>
              <a:rPr lang="en-US" dirty="0"/>
              <a:t>Managing Sentinel Policies Across Multiple Organizations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95990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What is Sentinel and How is It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621384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DAA9D-BBAA-6A4A-A03D-C0D9FA6B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HashiCorp's </a:t>
            </a:r>
            <a:r>
              <a:rPr lang="en-US" b="1" dirty="0"/>
              <a:t>Sentinel</a:t>
            </a:r>
            <a:r>
              <a:rPr lang="en-US" dirty="0"/>
              <a:t> is a framework for implementing governance policies as code in the same way that Terraform implements infrastructure as code.</a:t>
            </a:r>
          </a:p>
          <a:p>
            <a:r>
              <a:rPr lang="en-US" dirty="0"/>
              <a:t>It includes its own language and is embedded in HashiCorp's enterprise products.</a:t>
            </a:r>
          </a:p>
          <a:p>
            <a:r>
              <a:rPr lang="en-US" dirty="0"/>
              <a:t>Using Sentinel ensures that your governance policies are actually being checked rather than just being listed in a spreadsheet.</a:t>
            </a:r>
          </a:p>
          <a:p>
            <a:r>
              <a:rPr lang="en-US" dirty="0"/>
              <a:t>It supports fine-grained policies that use conditional logic.</a:t>
            </a:r>
          </a:p>
          <a:p>
            <a:r>
              <a:rPr lang="en-US" dirty="0"/>
              <a:t>It includes a </a:t>
            </a:r>
            <a:r>
              <a:rPr lang="en-US" b="1" dirty="0"/>
              <a:t>Simulator</a:t>
            </a:r>
            <a:r>
              <a:rPr lang="en-US" dirty="0"/>
              <a:t> that allows you to test policies.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BD642-E3BE-004D-BF95-0068CAC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Sentinel?</a:t>
            </a:r>
          </a:p>
        </p:txBody>
      </p:sp>
    </p:spTree>
    <p:extLst>
      <p:ext uri="{BB962C8B-B14F-4D97-AF65-F5344CB8AC3E}">
        <p14:creationId xmlns:p14="http://schemas.microsoft.com/office/powerpoint/2010/main" val="1359668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22A6F-016B-8F42-8ABE-0C4779C4A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Sentinel Policies</a:t>
            </a:r>
            <a:r>
              <a:rPr lang="en-US" dirty="0"/>
              <a:t> are checked between the standard </a:t>
            </a:r>
            <a:r>
              <a:rPr lang="en-US" b="1" dirty="0"/>
              <a:t>Plan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steps of runs in Terraform Cloud (TFC) and Terraform Enterprise (TFE).</a:t>
            </a:r>
          </a:p>
          <a:p>
            <a:r>
              <a:rPr lang="en-US" dirty="0"/>
              <a:t>Policies have different enforcement levels.</a:t>
            </a:r>
          </a:p>
          <a:p>
            <a:r>
              <a:rPr lang="en-US" dirty="0"/>
              <a:t>Violations prevent runs from being applied unless a user with sufficient authority overrides them.</a:t>
            </a:r>
          </a:p>
          <a:p>
            <a:r>
              <a:rPr lang="en-US" dirty="0"/>
              <a:t>Sentinel policies can evaluate the attributes of existing and new resources based on information associated with the current run:</a:t>
            </a:r>
          </a:p>
          <a:p>
            <a:pPr lvl="1"/>
            <a:r>
              <a:rPr lang="en-US" dirty="0"/>
              <a:t>the plan, the configuration, the current state, and other run data including cost estimates</a:t>
            </a:r>
          </a:p>
          <a:p>
            <a:r>
              <a:rPr lang="en-US" dirty="0"/>
              <a:t>This ensures that resources comply with all policies </a:t>
            </a:r>
            <a:r>
              <a:rPr lang="en-US" b="1" dirty="0"/>
              <a:t>before</a:t>
            </a:r>
            <a:r>
              <a:rPr lang="en-US" dirty="0"/>
              <a:t> they are provisioned.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DDCD6-1A6A-B34B-8415-D2364FB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Sentinel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2542185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7E9D9-14CD-8140-856D-84F8D3C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1" y="4975116"/>
            <a:ext cx="2159000" cy="187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E79F3-07E2-7F4A-8A3D-CF41B4A3C4AA}"/>
              </a:ext>
            </a:extLst>
          </p:cNvPr>
          <p:cNvSpPr/>
          <p:nvPr/>
        </p:nvSpPr>
        <p:spPr>
          <a:xfrm>
            <a:off x="1908929" y="7149867"/>
            <a:ext cx="12650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VCS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CE27-00E7-1B40-8D95-AFA638E0B1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0" y="5793247"/>
            <a:ext cx="1371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6A4B3-B215-B141-9979-9F099CB7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69" y="4478798"/>
            <a:ext cx="2857500" cy="2857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DB3111-A4D6-444E-85B6-7E4D8785993B}"/>
              </a:ext>
            </a:extLst>
          </p:cNvPr>
          <p:cNvSpPr/>
          <p:nvPr/>
        </p:nvSpPr>
        <p:spPr>
          <a:xfrm>
            <a:off x="4640739" y="7149866"/>
            <a:ext cx="3168485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Terraform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A7FEE-23CC-E946-AEC7-7AC7E952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83" y="4987816"/>
            <a:ext cx="17399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27714-FAB4-054A-A3AF-DC30F077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343" y="5215398"/>
            <a:ext cx="1917700" cy="1384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561E82-49DE-7E48-9791-1D1F5B967416}"/>
              </a:ext>
            </a:extLst>
          </p:cNvPr>
          <p:cNvSpPr/>
          <p:nvPr/>
        </p:nvSpPr>
        <p:spPr>
          <a:xfrm>
            <a:off x="19279381" y="7150608"/>
            <a:ext cx="47776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A6A9-3D91-3846-95A1-CD90CD4AE7A8}"/>
              </a:ext>
            </a:extLst>
          </p:cNvPr>
          <p:cNvSpPr/>
          <p:nvPr/>
        </p:nvSpPr>
        <p:spPr>
          <a:xfrm>
            <a:off x="9154688" y="7132843"/>
            <a:ext cx="165942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D7B0F-3F50-5040-8832-3E4DAB6431FD}"/>
              </a:ext>
            </a:extLst>
          </p:cNvPr>
          <p:cNvSpPr/>
          <p:nvPr/>
        </p:nvSpPr>
        <p:spPr>
          <a:xfrm>
            <a:off x="12195284" y="7336298"/>
            <a:ext cx="3168485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Checks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3E103-CC34-2F4E-AB16-7128AE7872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65" y="5793246"/>
            <a:ext cx="1371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5AF96-AF7C-4C4F-B28E-7BC6FA1CC7A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732" y="5793246"/>
            <a:ext cx="137160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B54B27-A561-B545-8D2F-AF6B0D5DFF09}"/>
              </a:ext>
            </a:extLst>
          </p:cNvPr>
          <p:cNvGrpSpPr/>
          <p:nvPr/>
        </p:nvGrpSpPr>
        <p:grpSpPr>
          <a:xfrm>
            <a:off x="12604820" y="4530861"/>
            <a:ext cx="2307222" cy="2323855"/>
            <a:chOff x="12934004" y="4530861"/>
            <a:chExt cx="2307222" cy="232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F906A-0832-C74B-8818-FA1978DB728D}"/>
                </a:ext>
              </a:extLst>
            </p:cNvPr>
            <p:cNvSpPr/>
            <p:nvPr/>
          </p:nvSpPr>
          <p:spPr>
            <a:xfrm>
              <a:off x="12934004" y="4530861"/>
              <a:ext cx="2307222" cy="23238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BC2C33-0245-0546-9C2C-491998D0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9642" y="5063238"/>
              <a:ext cx="1435946" cy="14747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B13393-1418-AD45-9B38-F5CAB0B5127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562" y="5800616"/>
            <a:ext cx="13716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0C71-6159-CA4C-9F16-777111FF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7710" y="4975116"/>
            <a:ext cx="1739900" cy="186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6F1-B1E3-3042-A968-ACBAC046E9CD}"/>
              </a:ext>
            </a:extLst>
          </p:cNvPr>
          <p:cNvSpPr/>
          <p:nvPr/>
        </p:nvSpPr>
        <p:spPr>
          <a:xfrm>
            <a:off x="16812890" y="7132320"/>
            <a:ext cx="202811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4451-44E7-CB4C-94D9-29BBFA5721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958" y="5806966"/>
            <a:ext cx="1371600" cy="228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697CF-A79D-8347-88A0-1A010AEE4CB0}"/>
              </a:ext>
            </a:extLst>
          </p:cNvPr>
          <p:cNvSpPr txBox="1"/>
          <p:nvPr/>
        </p:nvSpPr>
        <p:spPr>
          <a:xfrm>
            <a:off x="2218459" y="10913030"/>
            <a:ext cx="19074145" cy="901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If cost estimates are enabled, they are calculated right after the plan.</a:t>
            </a:r>
          </a:p>
        </p:txBody>
      </p:sp>
    </p:spTree>
    <p:extLst>
      <p:ext uri="{BB962C8B-B14F-4D97-AF65-F5344CB8AC3E}">
        <p14:creationId xmlns:p14="http://schemas.microsoft.com/office/powerpoint/2010/main" val="2991335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CBBD3-2BF7-9243-A188-6218FA7A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2" y="732336"/>
            <a:ext cx="22593356" cy="12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4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39160</TotalTime>
  <Words>1335</Words>
  <Application>Microsoft Macintosh PowerPoint</Application>
  <PresentationFormat>Custom</PresentationFormat>
  <Paragraphs>120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</vt:lpstr>
      <vt:lpstr>Menlo</vt:lpstr>
      <vt:lpstr>Tahoma</vt:lpstr>
      <vt:lpstr>Verdana</vt:lpstr>
      <vt:lpstr>Wingdings-Regular</vt:lpstr>
      <vt:lpstr>Title Slides</vt:lpstr>
      <vt:lpstr>Using Sentinel Policies Across Multiple Terraform Cloud Organizations</vt:lpstr>
      <vt:lpstr>Objectives</vt:lpstr>
      <vt:lpstr>Benefits of Storing Policies in VCS</vt:lpstr>
      <vt:lpstr>Agenda</vt:lpstr>
      <vt:lpstr>What is Sentinel and How is It Used in Terraform?</vt:lpstr>
      <vt:lpstr>What is Sentinel?</vt:lpstr>
      <vt:lpstr>How is Sentinel Used in Terraform?</vt:lpstr>
      <vt:lpstr>PowerPoint Presentation</vt:lpstr>
      <vt:lpstr>PowerPoint Presentation</vt:lpstr>
      <vt:lpstr>Sentinel Imports in Terraform</vt:lpstr>
      <vt:lpstr>Managing Sentinel Policies Across Multiple TFC Organizations</vt:lpstr>
      <vt:lpstr>The Old Way of Managing Policies</vt:lpstr>
      <vt:lpstr>The New and Better Way</vt:lpstr>
      <vt:lpstr>PowerPoint Presentation</vt:lpstr>
      <vt:lpstr>All required artifacts are in these repositories:  Terraform code: https://github.com/rberlind/se-hangout-9-25-2019 Sentinel Policy Sets and Policies https://github.com/rberlind/sentinel-policy-sets-for-tfc Docker Image with Sentinel: https://github.com/thrashr888/sentinel-simulator-docker</vt:lpstr>
      <vt:lpstr>Demo of Sentinel Policy Sets and Policies</vt:lpstr>
      <vt:lpstr>Additional Useful Links</vt:lpstr>
      <vt:lpstr>Using Sentinel Policies Across Multiple Terraform Cloud Organizations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Provision, secure, connect, and run any infrastructure for any application</dc:title>
  <cp:lastModifiedBy>Roger Berlind</cp:lastModifiedBy>
  <cp:revision>238</cp:revision>
  <dcterms:modified xsi:type="dcterms:W3CDTF">2019-09-25T18:10:27Z</dcterms:modified>
</cp:coreProperties>
</file>